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4" r:id="rId1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4" Type="http://schemas.openxmlformats.org/officeDocument/2006/relationships/slide" Target="slides/slide6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7C3369E5-DA52-1524-5AB3-7E1CA866CE93}"/>
              </a:ext>
            </a:extLst>
          </p:cNvPr>
          <p:cNvSpPr>
            <a:spLocks noChangeArrowheads="1" noTextEdit="1"/>
          </p:cNvSpPr>
          <p:nvPr>
            <p:ph type="sldImg"/>
          </p:nvPr>
        </p:nvSpPr>
        <p:spPr>
          <a:xfrm>
            <a:off x="1177925" y="800100"/>
            <a:ext cx="4795838" cy="3597275"/>
          </a:xfrm>
          <a:ln cap="flat"/>
        </p:spPr>
      </p:sp>
      <p:sp>
        <p:nvSpPr>
          <p:cNvPr id="63493" name="Rectangle 3">
            <a:extLst>
              <a:ext uri="{FF2B5EF4-FFF2-40B4-BE49-F238E27FC236}">
                <a16:creationId xmlns:a16="http://schemas.microsoft.com/office/drawing/2014/main" id="{5CD11ADD-C045-CA39-3CD5-3579E45E687C}"/>
              </a:ext>
            </a:extLst>
          </p:cNvPr>
          <p:cNvSpPr>
            <a:spLocks noGrp="1" noChangeArrowheads="1"/>
          </p:cNvSpPr>
          <p:nvPr>
            <p:ph type="body" idx="1"/>
          </p:nvPr>
        </p:nvSpPr>
        <p:spPr>
          <a:noFill/>
        </p:spPr>
        <p:txBody>
          <a:bodyPr/>
          <a:lstStyle/>
          <a:p>
            <a:r>
              <a:rPr lang="en-US" altLang="zh-CN" b="1"/>
              <a:t>I.  Enumerations with symbols as captions, internal hyphens</a:t>
            </a:r>
          </a:p>
          <a:p>
            <a:pPr>
              <a:buFontTx/>
              <a:buChar char="•"/>
            </a:pPr>
            <a:r>
              <a:rPr lang="en-US" altLang="zh-CN"/>
              <a:t>Sometimes the “caption” is not a word but a symbol.   One common symbol is the number sign, #.   It is allowable as contents of a caption subfield.</a:t>
            </a:r>
          </a:p>
          <a:p>
            <a:pPr>
              <a:buFontTx/>
              <a:buChar char="•"/>
            </a:pPr>
            <a:r>
              <a:rPr lang="en-US" altLang="zh-CN"/>
              <a:t>NISO standards prescribe the hyphen as a connector between the beginning and the end of a holdings statement expressed as a range. </a:t>
            </a:r>
          </a:p>
          <a:p>
            <a:pPr>
              <a:buFontTx/>
              <a:buChar char="•"/>
            </a:pPr>
            <a:r>
              <a:rPr lang="en-US" altLang="zh-CN"/>
              <a:t> But hyphens are also found as part of printed enumerations. </a:t>
            </a:r>
          </a:p>
          <a:p>
            <a:pPr>
              <a:buFontTx/>
              <a:buChar char="•"/>
            </a:pPr>
            <a:r>
              <a:rPr lang="en-US" altLang="zh-CN"/>
              <a:t>We suggest using the period as a substitute for the hyphen.  A computer will try to interpret the hyphen as signifying a compressed holdings statement.</a:t>
            </a:r>
          </a:p>
          <a:p>
            <a:pPr>
              <a:buFontTx/>
              <a:buChar char="•"/>
            </a:pPr>
            <a:r>
              <a:rPr lang="en-US" altLang="zh-CN"/>
              <a:t>Note:  This is one of the many cases where a compressed statement could not be given in coded fields, because it would be ambiguous.  It would have to be given in textual holdings fields (perhaps with explanatory notes).  Ideally, MFHD and NISO would have reserved punctuation such as hyphens to prevent ambiguity.</a:t>
            </a:r>
          </a:p>
          <a:p>
            <a:pPr>
              <a:buFontTx/>
              <a:buChar char="•"/>
            </a:pP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2.xml"/><Relationship Id="rId3" Type="http://schemas.openxmlformats.org/officeDocument/2006/relationships/image" Target="../media/image220.wmf"/></Relationships>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49A9A35-1B07-84A3-5A7B-6C7620011237}"/>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74016EA0-81A2-72E6-EA8A-9A6558D27FD5}"/>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6BA8BC0-8F5C-4ED4-8F2C-F15BD60632D6}"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8" name="Footer Placeholder 4">
            <a:extLst>
              <a:ext uri="{FF2B5EF4-FFF2-40B4-BE49-F238E27FC236}">
                <a16:creationId xmlns:a16="http://schemas.microsoft.com/office/drawing/2014/main" id="{A3FEF842-5E1F-6C07-29E7-80046D2FA3CE}"/>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9459" name="Slide Number Placeholder 5">
            <a:extLst>
              <a:ext uri="{FF2B5EF4-FFF2-40B4-BE49-F238E27FC236}">
                <a16:creationId xmlns:a16="http://schemas.microsoft.com/office/drawing/2014/main" id="{19BD1A28-579D-E933-D869-38C2B21F3B0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AE43BC8-F165-407F-8326-45C2F8CDB358}"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60" name="Rectangle 2">
            <a:extLst>
              <a:ext uri="{FF2B5EF4-FFF2-40B4-BE49-F238E27FC236}">
                <a16:creationId xmlns:a16="http://schemas.microsoft.com/office/drawing/2014/main" id="{2A6736A7-95FB-95AC-9E7D-3726554D1776}"/>
              </a:ext>
            </a:extLst>
          </p:cNvPr>
          <p:cNvSpPr>
            <a:spLocks noGrp="1" noChangeArrowheads="1"/>
          </p:cNvSpPr>
          <p:nvPr>
            <p:ph type="title"/>
          </p:nvPr>
        </p:nvSpPr>
        <p:spPr/>
        <p:txBody>
          <a:bodyPr/>
          <a:lstStyle/>
          <a:p>
            <a:r>
              <a:rPr lang="en-US" altLang="zh-CN" sz="4000">
                <a:ea typeface="宋体" panose="02010600030101010101" pitchFamily="2" charset="-122"/>
              </a:rPr>
              <a:t>Symbols, hyphens, coding challenges</a:t>
            </a:r>
          </a:p>
        </p:txBody>
      </p:sp>
      <p:sp>
        <p:nvSpPr>
          <p:cNvPr id="19461" name="Rectangle 3">
            <a:extLst>
              <a:ext uri="{FF2B5EF4-FFF2-40B4-BE49-F238E27FC236}">
                <a16:creationId xmlns:a16="http://schemas.microsoft.com/office/drawing/2014/main" id="{31E95F9C-39F7-FBB0-C6AA-8CF772D7F32C}"/>
              </a:ext>
            </a:extLst>
          </p:cNvPr>
          <p:cNvSpPr>
            <a:spLocks noGrp="1" noChangeArrowheads="1"/>
          </p:cNvSpPr>
          <p:nvPr>
            <p:ph type="body" idx="1"/>
          </p:nvPr>
        </p:nvSpPr>
        <p:spPr>
          <a:noFill/>
        </p:spPr>
        <p:txBody>
          <a:bodyPr/>
          <a:lstStyle/>
          <a:p>
            <a:pPr>
              <a:lnSpc>
                <a:spcPct val="90000"/>
              </a:lnSpc>
            </a:pPr>
            <a:r>
              <a:rPr lang="en-US" altLang="zh-CN" sz="2800">
                <a:ea typeface="宋体" panose="02010600030101010101" pitchFamily="2" charset="-122"/>
              </a:rPr>
              <a:t>NISO standards prescribe hyphens as connectors within holdings statements.  </a:t>
            </a:r>
          </a:p>
          <a:p>
            <a:pPr>
              <a:lnSpc>
                <a:spcPct val="90000"/>
              </a:lnSpc>
            </a:pPr>
            <a:r>
              <a:rPr lang="en-US" altLang="zh-CN" sz="2800">
                <a:ea typeface="宋体" panose="02010600030101010101" pitchFamily="2" charset="-122"/>
              </a:rPr>
              <a:t>Some serials have symbols as captions, internal hyphens, and other coding challenges. </a:t>
            </a:r>
            <a:r>
              <a:rPr lang="en-US" altLang="zh-CN" sz="2800" u="sng">
                <a:ea typeface="宋体" panose="02010600030101010101" pitchFamily="2" charset="-122"/>
              </a:rPr>
              <a:t>Unofficially</a:t>
            </a:r>
            <a:r>
              <a:rPr lang="en-US" altLang="zh-CN" sz="2800">
                <a:ea typeface="宋体" panose="02010600030101010101" pitchFamily="2" charset="-122"/>
              </a:rPr>
              <a:t>, the    Publication Patterns Initiative </a:t>
            </a:r>
          </a:p>
          <a:p>
            <a:pPr>
              <a:lnSpc>
                <a:spcPct val="90000"/>
              </a:lnSpc>
              <a:buFontTx/>
              <a:buNone/>
            </a:pPr>
            <a:r>
              <a:rPr lang="en-US" altLang="zh-CN" sz="2800">
                <a:ea typeface="宋体" panose="02010600030101010101" pitchFamily="2" charset="-122"/>
              </a:rPr>
              <a:t>   substitutes a period for the</a:t>
            </a:r>
          </a:p>
          <a:p>
            <a:pPr>
              <a:lnSpc>
                <a:spcPct val="90000"/>
              </a:lnSpc>
              <a:buFontTx/>
              <a:buNone/>
            </a:pPr>
            <a:r>
              <a:rPr lang="en-US" altLang="zh-CN" sz="2800">
                <a:ea typeface="宋体" panose="02010600030101010101" pitchFamily="2" charset="-122"/>
              </a:rPr>
              <a:t>   hyphen so as to distinguish</a:t>
            </a:r>
          </a:p>
          <a:p>
            <a:pPr>
              <a:lnSpc>
                <a:spcPct val="90000"/>
              </a:lnSpc>
              <a:buFontTx/>
              <a:buNone/>
            </a:pPr>
            <a:r>
              <a:rPr lang="en-US" altLang="zh-CN" sz="2800">
                <a:ea typeface="宋体" panose="02010600030101010101" pitchFamily="2" charset="-122"/>
              </a:rPr>
              <a:t>   them from ranges.</a:t>
            </a:r>
          </a:p>
        </p:txBody>
      </p:sp>
      <p:sp>
        <p:nvSpPr>
          <p:cNvPr id="19462" name="Rectangle 4">
            <a:extLst>
              <a:ext uri="{FF2B5EF4-FFF2-40B4-BE49-F238E27FC236}">
                <a16:creationId xmlns:a16="http://schemas.microsoft.com/office/drawing/2014/main" id="{7B062780-7214-6609-CAE9-EA5CF968D952}"/>
              </a:ext>
            </a:extLst>
          </p:cNvPr>
          <p:cNvSpPr>
            <a:spLocks noChangeArrowheads="1"/>
          </p:cNvSpPr>
          <p:nvPr/>
        </p:nvSpPr>
        <p:spPr bwMode="auto">
          <a:xfrm>
            <a:off x="304800" y="3733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pic>
        <p:nvPicPr>
          <p:cNvPr id="19463" name="Picture 5">
            <a:extLst>
              <a:ext uri="{FF2B5EF4-FFF2-40B4-BE49-F238E27FC236}">
                <a16:creationId xmlns:a16="http://schemas.microsoft.com/office/drawing/2014/main" id="{FE616655-125E-BB1C-0D08-A6581BBB09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743200"/>
            <a:ext cx="3886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6">
            <a:extLst>
              <a:ext uri="{FF2B5EF4-FFF2-40B4-BE49-F238E27FC236}">
                <a16:creationId xmlns:a16="http://schemas.microsoft.com/office/drawing/2014/main" id="{45114107-CE7C-E6F0-F88F-AE21FD36A378}"/>
              </a:ext>
            </a:extLst>
          </p:cNvPr>
          <p:cNvSpPr>
            <a:spLocks noChangeArrowheads="1"/>
          </p:cNvSpPr>
          <p:nvPr/>
        </p:nvSpPr>
        <p:spPr bwMode="auto">
          <a:xfrm>
            <a:off x="5791200" y="4191000"/>
            <a:ext cx="33528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A</a:t>
            </a:r>
          </a:p>
        </p:txBody>
      </p:sp>
      <p:sp>
        <p:nvSpPr>
          <p:cNvPr id="19465" name="Rectangle 7">
            <a:extLst>
              <a:ext uri="{FF2B5EF4-FFF2-40B4-BE49-F238E27FC236}">
                <a16:creationId xmlns:a16="http://schemas.microsoft.com/office/drawing/2014/main" id="{65BB4E67-A0FB-5B37-4C02-5F1B0729A1E4}"/>
              </a:ext>
            </a:extLst>
          </p:cNvPr>
          <p:cNvSpPr>
            <a:spLocks noChangeArrowheads="1"/>
          </p:cNvSpPr>
          <p:nvPr/>
        </p:nvSpPr>
        <p:spPr bwMode="auto">
          <a:xfrm>
            <a:off x="5334000" y="3657600"/>
            <a:ext cx="3352800" cy="5810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Weekly Intelligence Notes #24-00</a:t>
            </a:r>
            <a:b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b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June 17, 2000</a:t>
            </a:r>
          </a:p>
        </p:txBody>
      </p:sp>
      <p:sp>
        <p:nvSpPr>
          <p:cNvPr id="38920" name="Rectangle 8">
            <a:extLst>
              <a:ext uri="{FF2B5EF4-FFF2-40B4-BE49-F238E27FC236}">
                <a16:creationId xmlns:a16="http://schemas.microsoft.com/office/drawing/2014/main" id="{7EEF23F9-A852-EF31-5594-C18C03ED7DD0}"/>
              </a:ext>
            </a:extLst>
          </p:cNvPr>
          <p:cNvSpPr>
            <a:spLocks noChangeArrowheads="1"/>
          </p:cNvSpPr>
          <p:nvPr/>
        </p:nvSpPr>
        <p:spPr bwMode="auto">
          <a:xfrm>
            <a:off x="304800" y="4724400"/>
            <a:ext cx="8305800" cy="903288"/>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66"/>
                </a:solidFill>
                <a:effectLst>
                  <a:outerShdw blurRad="38100" dist="38100" dir="2700000" algn="tl">
                    <a:srgbClr val="000000"/>
                  </a:outerShdw>
                </a:effectLst>
                <a:uLnTx/>
                <a:uFillTx/>
                <a:latin typeface="Arial Narrow" panose="020B0606020202030204" pitchFamily="34" charset="0"/>
                <a:ea typeface="+mn-ea"/>
                <a:cs typeface="+mn-cs"/>
              </a:rPr>
              <a:t>853 20</a:t>
            </a:r>
            <a:r>
              <a:rPr kumimoji="0" lang="en-US" sz="2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 $8 1 $a #  $i (year) $j (month) $k (day) $w w $x 0107</a:t>
            </a:r>
          </a:p>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E9D0"/>
                </a:solidFill>
                <a:effectLst>
                  <a:outerShdw blurRad="38100" dist="38100" dir="2700000" algn="tl">
                    <a:srgbClr val="000000"/>
                  </a:outerShdw>
                </a:effectLst>
                <a:uLnTx/>
                <a:uFillTx/>
                <a:latin typeface="Arial Narrow" panose="020B0606020202030204" pitchFamily="34" charset="0"/>
                <a:ea typeface="+mn-ea"/>
                <a:cs typeface="+mn-cs"/>
              </a:rPr>
              <a:t>863 41</a:t>
            </a:r>
            <a:r>
              <a:rPr kumimoji="0" lang="en-US" sz="2800" b="0" i="0" u="none" strike="noStrike" kern="1200" cap="none" spc="0" normalizeH="0" baseline="0" noProof="0">
                <a:ln>
                  <a:noFill/>
                </a:ln>
                <a:solidFill>
                  <a:srgbClr val="FCE9D0"/>
                </a:solidFill>
                <a:effectLst/>
                <a:uLnTx/>
                <a:uFillTx/>
                <a:latin typeface="Arial Narrow" panose="020B0606020202030204" pitchFamily="34" charset="0"/>
                <a:ea typeface="+mn-ea"/>
                <a:cs typeface="+mn-cs"/>
              </a:rPr>
              <a:t>  $8 1.1 $a 24.00 $i 2000 $j 06 $k 17</a:t>
            </a:r>
          </a:p>
        </p:txBody>
      </p:sp>
      <p:sp>
        <p:nvSpPr>
          <p:cNvPr id="38921" name="Rectangle 9">
            <a:extLst>
              <a:ext uri="{FF2B5EF4-FFF2-40B4-BE49-F238E27FC236}">
                <a16:creationId xmlns:a16="http://schemas.microsoft.com/office/drawing/2014/main" id="{36BCBF4E-7839-0A22-76F3-D6430C822E3C}"/>
              </a:ext>
            </a:extLst>
          </p:cNvPr>
          <p:cNvSpPr>
            <a:spLocks noChangeArrowheads="1"/>
          </p:cNvSpPr>
          <p:nvPr/>
        </p:nvSpPr>
        <p:spPr bwMode="auto">
          <a:xfrm>
            <a:off x="228600" y="57912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Arial Narrow" panose="020B0606020202030204" pitchFamily="34" charset="0"/>
                <a:ea typeface="宋体" panose="02010600030101010101" pitchFamily="2" charset="-122"/>
                <a:cs typeface="+mn-cs"/>
              </a:rPr>
              <a:t>May display as</a:t>
            </a: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    #24.00(2000:June 17)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20"/>
                                        </p:tgtEl>
                                        <p:attrNameLst>
                                          <p:attrName>style.visibility</p:attrName>
                                        </p:attrNameLst>
                                      </p:cBhvr>
                                      <p:to>
                                        <p:strVal val="visible"/>
                                      </p:to>
                                    </p:set>
                                    <p:anim calcmode="lin" valueType="num">
                                      <p:cBhvr additive="base">
                                        <p:cTn id="7" dur="500" fill="hold"/>
                                        <p:tgtEl>
                                          <p:spTgt spid="38920"/>
                                        </p:tgtEl>
                                        <p:attrNameLst>
                                          <p:attrName>ppt_x</p:attrName>
                                        </p:attrNameLst>
                                      </p:cBhvr>
                                      <p:tavLst>
                                        <p:tav tm="0">
                                          <p:val>
                                            <p:strVal val="#ppt_x"/>
                                          </p:val>
                                        </p:tav>
                                        <p:tav tm="100000">
                                          <p:val>
                                            <p:strVal val="#ppt_x"/>
                                          </p:val>
                                        </p:tav>
                                      </p:tavLst>
                                    </p:anim>
                                    <p:anim calcmode="lin" valueType="num">
                                      <p:cBhvr additive="base">
                                        <p:cTn id="8" dur="500" fill="hold"/>
                                        <p:tgtEl>
                                          <p:spTgt spid="3892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921"/>
                                        </p:tgtEl>
                                        <p:attrNameLst>
                                          <p:attrName>style.visibility</p:attrName>
                                        </p:attrNameLst>
                                      </p:cBhvr>
                                      <p:to>
                                        <p:strVal val="visible"/>
                                      </p:to>
                                    </p:set>
                                    <p:anim calcmode="lin" valueType="num">
                                      <p:cBhvr additive="base">
                                        <p:cTn id="12" dur="500" fill="hold"/>
                                        <p:tgtEl>
                                          <p:spTgt spid="38921"/>
                                        </p:tgtEl>
                                        <p:attrNameLst>
                                          <p:attrName>ppt_x</p:attrName>
                                        </p:attrNameLst>
                                      </p:cBhvr>
                                      <p:tavLst>
                                        <p:tav tm="0">
                                          <p:val>
                                            <p:strVal val="0-#ppt_w/2"/>
                                          </p:val>
                                        </p:tav>
                                        <p:tav tm="100000">
                                          <p:val>
                                            <p:strVal val="#ppt_x"/>
                                          </p:val>
                                        </p:tav>
                                      </p:tavLst>
                                    </p:anim>
                                    <p:anim calcmode="lin" valueType="num">
                                      <p:cBhvr additive="base">
                                        <p:cTn id="13" dur="500" fill="hold"/>
                                        <p:tgtEl>
                                          <p:spTgt spid="389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autoUpdateAnimBg="0"/>
      <p:bldP spid="38921"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